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8" r:id="rId5"/>
  </p:sldMasterIdLst>
  <p:notesMasterIdLst>
    <p:notesMasterId r:id="rId14"/>
  </p:notesMasterIdLst>
  <p:handoutMasterIdLst>
    <p:handoutMasterId r:id="rId15"/>
  </p:handoutMasterIdLst>
  <p:sldIdLst>
    <p:sldId id="595" r:id="rId6"/>
    <p:sldId id="708" r:id="rId7"/>
    <p:sldId id="287" r:id="rId8"/>
    <p:sldId id="713" r:id="rId9"/>
    <p:sldId id="712" r:id="rId10"/>
    <p:sldId id="474" r:id="rId11"/>
    <p:sldId id="286" r:id="rId12"/>
    <p:sldId id="69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60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BB7"/>
    <a:srgbClr val="000000"/>
    <a:srgbClr val="637FE9"/>
    <a:srgbClr val="F2D0E3"/>
    <a:srgbClr val="F23DB3"/>
    <a:srgbClr val="F2B077"/>
    <a:srgbClr val="172DA6"/>
    <a:srgbClr val="4868E5"/>
    <a:srgbClr val="1D2670"/>
    <a:srgbClr val="122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41" autoAdjust="0"/>
  </p:normalViewPr>
  <p:slideViewPr>
    <p:cSldViewPr snapToGrid="0" showGuides="1">
      <p:cViewPr varScale="1">
        <p:scale>
          <a:sx n="100" d="100"/>
          <a:sy n="100" d="100"/>
        </p:scale>
        <p:origin x="186" y="84"/>
      </p:cViewPr>
      <p:guideLst>
        <p:guide orient="horz" pos="360"/>
        <p:guide pos="3840"/>
      </p:guideLst>
    </p:cSldViewPr>
  </p:slideViewPr>
  <p:outlineViewPr>
    <p:cViewPr>
      <p:scale>
        <a:sx n="33" d="100"/>
        <a:sy n="33" d="100"/>
      </p:scale>
      <p:origin x="0" y="-21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19-4AAF-A2BE-F38CC42A15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19-4AAF-A2BE-F38CC42A153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19-4AAF-A2BE-F38CC42A153E}"/>
              </c:ext>
            </c:extLst>
          </c:dPt>
          <c:dLbls>
            <c:delete val="1"/>
          </c:dLbls>
          <c:cat>
            <c:strRef>
              <c:f>Sheet1!$G$65:$G$67</c:f>
              <c:strCache>
                <c:ptCount val="3"/>
                <c:pt idx="0">
                  <c:v>Nómina y Costos Relacionados</c:v>
                </c:pt>
                <c:pt idx="1">
                  <c:v>Otros Desembolsos</c:v>
                </c:pt>
                <c:pt idx="2">
                  <c:v>Gastos Operacionales</c:v>
                </c:pt>
              </c:strCache>
            </c:strRef>
          </c:cat>
          <c:val>
            <c:numRef>
              <c:f>Sheet1!$H$65:$H$67</c:f>
              <c:numCache>
                <c:formatCode>_("$"* #,##0_);_("$"* \(#,##0\);_("$"* "-"??_);_(@_)</c:formatCode>
                <c:ptCount val="3"/>
                <c:pt idx="0">
                  <c:v>19755000</c:v>
                </c:pt>
                <c:pt idx="1">
                  <c:v>5259600</c:v>
                </c:pt>
                <c:pt idx="2">
                  <c:v>2980200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19-4AAF-A2BE-F38CC42A153E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719-4AAF-A2BE-F38CC42A153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B719-4AAF-A2BE-F38CC42A153E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B719-4AAF-A2BE-F38CC42A153E}"/>
              </c:ext>
            </c:extLst>
          </c:dPt>
          <c:dLbls>
            <c:dLbl>
              <c:idx val="0"/>
              <c:layout>
                <c:manualLayout>
                  <c:x val="0.17490490358311481"/>
                  <c:y val="-0.129311618779689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5C9864-5FC6-44F4-9E2E-115ED8D1CD68}" type="CELLRANGE">
                      <a:rPr lang="es-E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[CELLRANGE]</a:t>
                    </a:fld>
                    <a:r>
                      <a:rPr lang="es-ES" sz="1800" dirty="0">
                        <a:solidFill>
                          <a:schemeClr val="tx1"/>
                        </a:solidFill>
                      </a:rPr>
                      <a:t>                     </a:t>
                    </a:r>
                    <a:r>
                      <a:rPr lang="es-ES" sz="18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00788273-4D7C-422C-B0E4-108F04AFAF59}" type="CATEGORYNAME">
                      <a:rPr lang="es-E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s-ES" sz="18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88431D21-61F9-4F6E-B615-85B6B8589AEB}" type="VALUE">
                      <a:rPr lang="es-E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s-E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62361352327574"/>
                      <c:h val="0.2366736914568160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719-4AAF-A2BE-F38CC42A153E}"/>
                </c:ext>
              </c:extLst>
            </c:dLbl>
            <c:dLbl>
              <c:idx val="1"/>
              <c:layout>
                <c:manualLayout>
                  <c:x val="-0.17667612116820985"/>
                  <c:y val="0.191315307501223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4E156A-C09F-4CB6-BD56-48A261652507}" type="CELLRANG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[CELLRANGE]</a:t>
                    </a:fld>
                    <a:r>
                      <a:rPr lang="en-US" sz="1800" dirty="0">
                        <a:solidFill>
                          <a:schemeClr val="tx1"/>
                        </a:solidFill>
                      </a:rPr>
                      <a:t>                     </a:t>
                    </a:r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FFB72816-A848-4E45-97B1-5949B040ACAC}" type="CATEGORYNAM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BE952DF5-4A65-487B-97BD-29D017AF9BBA}" type="VALU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3772814933992"/>
                      <c:h val="0.2514610448556283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719-4AAF-A2BE-F38CC42A153E}"/>
                </c:ext>
              </c:extLst>
            </c:dLbl>
            <c:dLbl>
              <c:idx val="2"/>
              <c:layout>
                <c:manualLayout>
                  <c:x val="-0.18234012764642579"/>
                  <c:y val="-2.7672935426522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EC8D5C-FCD1-469F-8FC7-269DDC3AE9F1}" type="CELLRANG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[CELLRANGE]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              </a:t>
                    </a:r>
                    <a:fld id="{88C79FC3-2FFA-4B35-BDC5-49F9ED8C7AFB}" type="CATEGORYNAM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[CATEGORY NAME]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, </a:t>
                    </a:r>
                    <a:fld id="{4D38381B-ACFE-41F2-BD6D-E4029D7FB55F}" type="VALUE">
                      <a:rPr lang="en-US" sz="18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[VALUE]</a:t>
                    </a:fld>
                    <a:endParaRPr lang="en-US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02081979265448"/>
                      <c:h val="0.2152018484347592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B719-4AAF-A2BE-F38CC42A153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Sheet1!$G$65:$G$67</c:f>
              <c:strCache>
                <c:ptCount val="3"/>
                <c:pt idx="0">
                  <c:v>Nómina y Costos Relacionados</c:v>
                </c:pt>
                <c:pt idx="1">
                  <c:v>Otros Desembolsos</c:v>
                </c:pt>
                <c:pt idx="2">
                  <c:v>Gastos Operacionales</c:v>
                </c:pt>
              </c:strCache>
            </c:strRef>
          </c:cat>
          <c:val>
            <c:numRef>
              <c:f>Sheet1!$I$65:$I$67</c:f>
              <c:numCache>
                <c:formatCode>0.00%</c:formatCode>
                <c:ptCount val="3"/>
                <c:pt idx="0">
                  <c:v>0.70566676668524153</c:v>
                </c:pt>
                <c:pt idx="1">
                  <c:v>0.18787774872476318</c:v>
                </c:pt>
                <c:pt idx="2">
                  <c:v>0.10645548458999529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Sheet1!$H$65:$H$67</c15:f>
                <c15:dlblRangeCache>
                  <c:ptCount val="3"/>
                  <c:pt idx="0">
                    <c:v> $19,755,000 </c:v>
                  </c:pt>
                  <c:pt idx="1">
                    <c:v> $5,259,600 </c:v>
                  </c:pt>
                  <c:pt idx="2">
                    <c:v> $2,980,200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B719-4AAF-A2BE-F38CC42A15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C31C6-86CC-4986-9D57-FEB822485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EA96D-B685-4DB8-AAAD-03DBC19CE5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C8938-83D5-4D91-922D-1735B846DE2C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58A3E-1629-48A9-846F-958A6CCD5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6046E-95E6-4E03-8C52-6AD379D67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F05E45-3CC1-48B0-9200-3FE6BFCCC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7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D9086-AAB8-42A9-92C9-EA9C8F7F2814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2B4267-FD12-436C-A400-74799FCF0C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B4267-FD12-436C-A400-74799FCF0C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D94275-EC93-C87A-6BBB-425F15188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99519" y="2688324"/>
            <a:ext cx="840963" cy="840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7DDEA5-75C4-FF17-3A23-7ECAF0CD4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47518" y="2688324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E36D08-1D47-1B17-EFCA-4F96B6E71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1519" y="2688324"/>
            <a:ext cx="840963" cy="840963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E23803-C97E-0679-3488-8C245D767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8662" y="2688324"/>
            <a:ext cx="840963" cy="8409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124" y="457199"/>
            <a:ext cx="11731752" cy="11645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1591" y="26163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643" y="4491306"/>
            <a:ext cx="2158999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0929" y="26163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0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7299" y="26163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138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Picture Placeholder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6949" y="26163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6136" y="4491306"/>
            <a:ext cx="1983726" cy="60166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A5E61-4930-643F-C870-0B885BD5D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34661" y="3748073"/>
            <a:ext cx="9317820" cy="168964"/>
            <a:chOff x="1434661" y="3748073"/>
            <a:chExt cx="9317820" cy="1689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C0B5E23-017C-98F8-56D6-A44D6823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  <a:stCxn id="11" idx="6"/>
              <a:endCxn id="8" idx="2"/>
            </p:cNvCxnSpPr>
            <p:nvPr userDrawn="1"/>
          </p:nvCxnSpPr>
          <p:spPr>
            <a:xfrm flipH="1">
              <a:off x="1434661" y="3832555"/>
              <a:ext cx="9317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Oval 7" descr="timeline markers">
              <a:extLst>
                <a:ext uri="{FF2B5EF4-FFF2-40B4-BE49-F238E27FC236}">
                  <a16:creationId xmlns:a16="http://schemas.microsoft.com/office/drawing/2014/main" id="{C9B4712F-53D8-B865-ED94-DB8B8FC12CF6}"/>
                </a:ext>
              </a:extLst>
            </p:cNvPr>
            <p:cNvSpPr/>
            <p:nvPr userDrawn="1"/>
          </p:nvSpPr>
          <p:spPr>
            <a:xfrm>
              <a:off x="1434661" y="374807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9" name="Oval 8" descr="timeline markers">
              <a:extLst>
                <a:ext uri="{FF2B5EF4-FFF2-40B4-BE49-F238E27FC236}">
                  <a16:creationId xmlns:a16="http://schemas.microsoft.com/office/drawing/2014/main" id="{2004C008-7BEB-2666-E302-67CE046DD70A}"/>
                </a:ext>
              </a:extLst>
            </p:cNvPr>
            <p:cNvSpPr/>
            <p:nvPr userDrawn="1"/>
          </p:nvSpPr>
          <p:spPr>
            <a:xfrm>
              <a:off x="4487518" y="374807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" name="Oval 9" descr="timeline markers">
              <a:extLst>
                <a:ext uri="{FF2B5EF4-FFF2-40B4-BE49-F238E27FC236}">
                  <a16:creationId xmlns:a16="http://schemas.microsoft.com/office/drawing/2014/main" id="{091ECB05-AF52-EC56-7C38-6AE57F46F055}"/>
                </a:ext>
              </a:extLst>
            </p:cNvPr>
            <p:cNvSpPr/>
            <p:nvPr userDrawn="1"/>
          </p:nvSpPr>
          <p:spPr>
            <a:xfrm>
              <a:off x="7535518" y="374807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1" name="Oval 10" descr="timeline markers">
              <a:extLst>
                <a:ext uri="{FF2B5EF4-FFF2-40B4-BE49-F238E27FC236}">
                  <a16:creationId xmlns:a16="http://schemas.microsoft.com/office/drawing/2014/main" id="{9FA5B378-820A-AD6F-C2F7-12D55DA9E413}"/>
                </a:ext>
              </a:extLst>
            </p:cNvPr>
            <p:cNvSpPr/>
            <p:nvPr userDrawn="1"/>
          </p:nvSpPr>
          <p:spPr>
            <a:xfrm>
              <a:off x="10583517" y="374807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40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8CBB-BFF0-4373-BCA7-D71BD898CDB6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181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CB5A-33F8-4BC0-BD29-6FF123CA47AC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875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344F-14D9-4CAD-A16E-AE475B21C3BC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249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B4E4-5788-4716-887F-58D233CDFCF7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360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EBC0-8D6E-42B8-AE7B-0F42E480FCB2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319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581A-6561-49BE-BC07-1428C6FF2940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38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B417-6B63-4E97-B67C-2310F3195AA3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63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F74C26D-17C1-BDA0-19BD-8D0D7B66B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6547" y="1458965"/>
            <a:ext cx="10278189" cy="5752254"/>
            <a:chOff x="976547" y="1458965"/>
            <a:chExt cx="10278189" cy="5752254"/>
          </a:xfrm>
        </p:grpSpPr>
        <p:grpSp>
          <p:nvGrpSpPr>
            <p:cNvPr id="9" name="Group 8" descr="timeline">
              <a:extLst>
                <a:ext uri="{FF2B5EF4-FFF2-40B4-BE49-F238E27FC236}">
                  <a16:creationId xmlns:a16="http://schemas.microsoft.com/office/drawing/2014/main" id="{951A9006-1AA5-8FDD-7DF7-819B24CF74B4}"/>
                </a:ext>
              </a:extLst>
            </p:cNvPr>
            <p:cNvGrpSpPr/>
            <p:nvPr userDrawn="1"/>
          </p:nvGrpSpPr>
          <p:grpSpPr>
            <a:xfrm>
              <a:off x="976547" y="1458965"/>
              <a:ext cx="10278189" cy="5752254"/>
              <a:chOff x="976547" y="1458965"/>
              <a:chExt cx="10278189" cy="575225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DD408A8-97F2-7E05-F618-3BB598061DEA}"/>
                  </a:ext>
                </a:extLst>
              </p:cNvPr>
              <p:cNvGrpSpPr/>
              <p:nvPr/>
            </p:nvGrpSpPr>
            <p:grpSpPr>
              <a:xfrm rot="5400000" flipH="1">
                <a:off x="9555848" y="2219844"/>
                <a:ext cx="1624126" cy="1773651"/>
                <a:chOff x="6415077" y="1171530"/>
                <a:chExt cx="1890380" cy="1890380"/>
              </a:xfrm>
            </p:grpSpPr>
            <p:sp>
              <p:nvSpPr>
                <p:cNvPr id="19" name="Arc 18">
                  <a:extLst>
                    <a:ext uri="{FF2B5EF4-FFF2-40B4-BE49-F238E27FC236}">
                      <a16:creationId xmlns:a16="http://schemas.microsoft.com/office/drawing/2014/main" id="{D77258D4-274F-76CE-B5FA-8B62FC13BF3A}"/>
                    </a:ext>
                  </a:extLst>
                </p:cNvPr>
                <p:cNvSpPr/>
                <p:nvPr/>
              </p:nvSpPr>
              <p:spPr>
                <a:xfrm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ED37F8D3-A985-DE19-B607-FF73FF4E1DA1}"/>
                    </a:ext>
                  </a:extLst>
                </p:cNvPr>
                <p:cNvSpPr/>
                <p:nvPr/>
              </p:nvSpPr>
              <p:spPr>
                <a:xfrm flipH="1"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CA47E25-A2AE-4878-E96E-6F761C04E974}"/>
                  </a:ext>
                </a:extLst>
              </p:cNvPr>
              <p:cNvGrpSpPr/>
              <p:nvPr/>
            </p:nvGrpSpPr>
            <p:grpSpPr>
              <a:xfrm rot="16200000" flipH="1">
                <a:off x="1051310" y="3843465"/>
                <a:ext cx="1624126" cy="1773651"/>
                <a:chOff x="6415077" y="1171530"/>
                <a:chExt cx="1890380" cy="1890380"/>
              </a:xfrm>
            </p:grpSpPr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DFA60F46-4355-4061-61A1-068B43E6F976}"/>
                    </a:ext>
                  </a:extLst>
                </p:cNvPr>
                <p:cNvSpPr/>
                <p:nvPr/>
              </p:nvSpPr>
              <p:spPr>
                <a:xfrm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A177BC1C-BB13-ECE7-6D9E-DB1A363D6E85}"/>
                    </a:ext>
                  </a:extLst>
                </p:cNvPr>
                <p:cNvSpPr/>
                <p:nvPr/>
              </p:nvSpPr>
              <p:spPr>
                <a:xfrm flipH="1"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2" name="Arc 6">
                <a:extLst>
                  <a:ext uri="{FF2B5EF4-FFF2-40B4-BE49-F238E27FC236}">
                    <a16:creationId xmlns:a16="http://schemas.microsoft.com/office/drawing/2014/main" id="{8EAF3EDC-C75F-ACC6-C4FB-703F6A573A10}"/>
                  </a:ext>
                </a:extLst>
              </p:cNvPr>
              <p:cNvSpPr/>
              <p:nvPr/>
            </p:nvSpPr>
            <p:spPr>
              <a:xfrm rot="16200000" flipH="1">
                <a:off x="1705996" y="1478703"/>
                <a:ext cx="834433" cy="794957"/>
              </a:xfrm>
              <a:custGeom>
                <a:avLst/>
                <a:gdLst>
                  <a:gd name="connsiteX0" fmla="*/ 834432 w 1668865"/>
                  <a:gd name="connsiteY0" fmla="*/ 0 h 1589914"/>
                  <a:gd name="connsiteX1" fmla="*/ 1668865 w 1668865"/>
                  <a:gd name="connsiteY1" fmla="*/ 794957 h 1589914"/>
                  <a:gd name="connsiteX2" fmla="*/ 834433 w 1668865"/>
                  <a:gd name="connsiteY2" fmla="*/ 794957 h 1589914"/>
                  <a:gd name="connsiteX3" fmla="*/ 834432 w 1668865"/>
                  <a:gd name="connsiteY3" fmla="*/ 0 h 1589914"/>
                  <a:gd name="connsiteX0" fmla="*/ 834432 w 1668865"/>
                  <a:gd name="connsiteY0" fmla="*/ 0 h 1589914"/>
                  <a:gd name="connsiteX1" fmla="*/ 1668865 w 1668865"/>
                  <a:gd name="connsiteY1" fmla="*/ 794957 h 1589914"/>
                  <a:gd name="connsiteX0" fmla="*/ 0 w 834433"/>
                  <a:gd name="connsiteY0" fmla="*/ 0 h 794957"/>
                  <a:gd name="connsiteX1" fmla="*/ 834433 w 834433"/>
                  <a:gd name="connsiteY1" fmla="*/ 794957 h 794957"/>
                  <a:gd name="connsiteX2" fmla="*/ 1 w 834433"/>
                  <a:gd name="connsiteY2" fmla="*/ 794957 h 794957"/>
                  <a:gd name="connsiteX3" fmla="*/ 0 w 834433"/>
                  <a:gd name="connsiteY3" fmla="*/ 0 h 794957"/>
                  <a:gd name="connsiteX0" fmla="*/ 64295 w 834433"/>
                  <a:gd name="connsiteY0" fmla="*/ 0 h 794957"/>
                  <a:gd name="connsiteX1" fmla="*/ 834433 w 834433"/>
                  <a:gd name="connsiteY1" fmla="*/ 794957 h 794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4433" h="794957" stroke="0" extrusionOk="0">
                    <a:moveTo>
                      <a:pt x="0" y="0"/>
                    </a:moveTo>
                    <a:cubicBezTo>
                      <a:pt x="460845" y="0"/>
                      <a:pt x="834433" y="355914"/>
                      <a:pt x="834433" y="794957"/>
                    </a:cubicBezTo>
                    <a:lnTo>
                      <a:pt x="1" y="794957"/>
                    </a:lnTo>
                    <a:cubicBezTo>
                      <a:pt x="1" y="529971"/>
                      <a:pt x="0" y="264986"/>
                      <a:pt x="0" y="0"/>
                    </a:cubicBezTo>
                    <a:close/>
                  </a:path>
                  <a:path w="834433" h="794957" fill="none">
                    <a:moveTo>
                      <a:pt x="64295" y="0"/>
                    </a:moveTo>
                    <a:cubicBezTo>
                      <a:pt x="525140" y="0"/>
                      <a:pt x="834433" y="355914"/>
                      <a:pt x="834433" y="794957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90160A2-070D-AACD-0074-4999FFF4D544}"/>
                  </a:ext>
                </a:extLst>
              </p:cNvPr>
              <p:cNvSpPr/>
              <p:nvPr/>
            </p:nvSpPr>
            <p:spPr>
              <a:xfrm rot="5400000" flipH="1">
                <a:off x="5908738" y="5581830"/>
                <a:ext cx="1668865" cy="1589914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BCB79CD-8D80-B3F8-BE1C-E874A86968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89536" y="2293398"/>
                <a:ext cx="78959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215B517-FF7C-6AAF-C73A-64C1E3D882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49703" y="3918227"/>
                <a:ext cx="853579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46ECD0F-5724-6B4D-C64B-ED19DB331BF9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 flipH="1" flipV="1">
                <a:off x="1849705" y="5542113"/>
                <a:ext cx="4893466" cy="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 descr="timeline markers">
              <a:extLst>
                <a:ext uri="{FF2B5EF4-FFF2-40B4-BE49-F238E27FC236}">
                  <a16:creationId xmlns:a16="http://schemas.microsoft.com/office/drawing/2014/main" id="{CF064689-14DA-175E-3ABE-2D82B0BBFD72}"/>
                </a:ext>
              </a:extLst>
            </p:cNvPr>
            <p:cNvSpPr/>
            <p:nvPr userDrawn="1"/>
          </p:nvSpPr>
          <p:spPr>
            <a:xfrm>
              <a:off x="1656253" y="1528909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2" name="Oval 21" descr="timeline markers">
              <a:extLst>
                <a:ext uri="{FF2B5EF4-FFF2-40B4-BE49-F238E27FC236}">
                  <a16:creationId xmlns:a16="http://schemas.microsoft.com/office/drawing/2014/main" id="{880D28FE-F3D4-412B-6061-26504D1866FF}"/>
                </a:ext>
              </a:extLst>
            </p:cNvPr>
            <p:cNvSpPr/>
            <p:nvPr userDrawn="1"/>
          </p:nvSpPr>
          <p:spPr>
            <a:xfrm>
              <a:off x="7453646" y="6285904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3" name="Oval 22" descr="timeline markers">
              <a:extLst>
                <a:ext uri="{FF2B5EF4-FFF2-40B4-BE49-F238E27FC236}">
                  <a16:creationId xmlns:a16="http://schemas.microsoft.com/office/drawing/2014/main" id="{F27EC31D-ECF7-2506-30B4-722935FA9D3D}"/>
                </a:ext>
              </a:extLst>
            </p:cNvPr>
            <p:cNvSpPr/>
            <p:nvPr userDrawn="1"/>
          </p:nvSpPr>
          <p:spPr>
            <a:xfrm>
              <a:off x="9081504" y="2210200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4" name="Oval 23" descr="timeline markers">
              <a:extLst>
                <a:ext uri="{FF2B5EF4-FFF2-40B4-BE49-F238E27FC236}">
                  <a16:creationId xmlns:a16="http://schemas.microsoft.com/office/drawing/2014/main" id="{13B9CBFF-A217-66BA-8175-67EA0304CEC7}"/>
                </a:ext>
              </a:extLst>
            </p:cNvPr>
            <p:cNvSpPr/>
            <p:nvPr userDrawn="1"/>
          </p:nvSpPr>
          <p:spPr>
            <a:xfrm>
              <a:off x="4499321" y="2210200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5" name="Oval 24" descr="timeline markers">
              <a:extLst>
                <a:ext uri="{FF2B5EF4-FFF2-40B4-BE49-F238E27FC236}">
                  <a16:creationId xmlns:a16="http://schemas.microsoft.com/office/drawing/2014/main" id="{F5F5709F-F6ED-0A7B-9226-0276EEE9CBFF}"/>
                </a:ext>
              </a:extLst>
            </p:cNvPr>
            <p:cNvSpPr/>
            <p:nvPr userDrawn="1"/>
          </p:nvSpPr>
          <p:spPr>
            <a:xfrm>
              <a:off x="2665717" y="383586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6" name="Oval 25" descr="timeline markers">
              <a:extLst>
                <a:ext uri="{FF2B5EF4-FFF2-40B4-BE49-F238E27FC236}">
                  <a16:creationId xmlns:a16="http://schemas.microsoft.com/office/drawing/2014/main" id="{B60EC174-B1E8-C2FA-5D98-5E9DAD40CAE5}"/>
                </a:ext>
              </a:extLst>
            </p:cNvPr>
            <p:cNvSpPr/>
            <p:nvPr userDrawn="1"/>
          </p:nvSpPr>
          <p:spPr>
            <a:xfrm>
              <a:off x="6884455" y="3835862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463361D-C127-5239-4B87-61B909E83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5689" y="4286687"/>
            <a:ext cx="840963" cy="840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2EBE6-0B04-CB66-1896-3630EF8D4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0044" y="5740518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60DF9E-71C1-E217-E470-BACAC335E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71764" y="2566758"/>
            <a:ext cx="840963" cy="840963"/>
          </a:xfrm>
          <a:prstGeom prst="ellipse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F747FB-CC5F-D4CA-81E8-7A61F5358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60044" y="2566757"/>
            <a:ext cx="840963" cy="840963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A95E84-9374-9712-4B91-31F479E6C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90723" y="4286688"/>
            <a:ext cx="840963" cy="840963"/>
          </a:xfrm>
          <a:prstGeom prst="ellipse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BBB4CD-0B4A-786E-963D-6BB36B9E7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7141" y="547522"/>
            <a:ext cx="840963" cy="8409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6488" y="457199"/>
            <a:ext cx="6932612" cy="146572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0" name="Picture Placeholder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20935" y="466999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6" y="52731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458965" y="24844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6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30968" y="248445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6" name="Text Placeholder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59" y="254476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Picture Placeholder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586860" y="420178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1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818607" y="420178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8" y="4262099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027987" y="5637179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8" y="5697494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968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2CBDFFB-43F2-E81E-F21E-146274CAF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8601" y="485723"/>
            <a:ext cx="11633199" cy="6372277"/>
            <a:chOff x="228601" y="485723"/>
            <a:chExt cx="11633199" cy="6372277"/>
          </a:xfrm>
        </p:grpSpPr>
        <p:grpSp>
          <p:nvGrpSpPr>
            <p:cNvPr id="11" name="Group 10" descr="timeline">
              <a:extLst>
                <a:ext uri="{FF2B5EF4-FFF2-40B4-BE49-F238E27FC236}">
                  <a16:creationId xmlns:a16="http://schemas.microsoft.com/office/drawing/2014/main" id="{64CB4FD4-2B60-FF94-F186-C5E5E371CCCF}"/>
                </a:ext>
              </a:extLst>
            </p:cNvPr>
            <p:cNvGrpSpPr/>
            <p:nvPr userDrawn="1"/>
          </p:nvGrpSpPr>
          <p:grpSpPr>
            <a:xfrm>
              <a:off x="228601" y="485723"/>
              <a:ext cx="11633199" cy="6372277"/>
              <a:chOff x="228601" y="485723"/>
              <a:chExt cx="11633199" cy="637227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AFA5615-D0DF-0598-E62B-48CCFF6E8B11}"/>
                  </a:ext>
                </a:extLst>
              </p:cNvPr>
              <p:cNvGrpSpPr/>
              <p:nvPr/>
            </p:nvGrpSpPr>
            <p:grpSpPr>
              <a:xfrm rot="5400000" flipH="1">
                <a:off x="10012548" y="2066363"/>
                <a:ext cx="1691026" cy="2007478"/>
                <a:chOff x="6415077" y="1171530"/>
                <a:chExt cx="1890380" cy="1890380"/>
              </a:xfrm>
            </p:grpSpPr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D49290AB-2478-B63F-3663-984E994516C8}"/>
                    </a:ext>
                  </a:extLst>
                </p:cNvPr>
                <p:cNvSpPr/>
                <p:nvPr/>
              </p:nvSpPr>
              <p:spPr>
                <a:xfrm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FA2B5A77-9EFB-E41E-3700-44933A8AB32C}"/>
                    </a:ext>
                  </a:extLst>
                </p:cNvPr>
                <p:cNvSpPr/>
                <p:nvPr/>
              </p:nvSpPr>
              <p:spPr>
                <a:xfrm flipH="1">
                  <a:off x="6415077" y="1171530"/>
                  <a:ext cx="1890380" cy="189038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6EB8760-0680-DC13-0300-AC5EBA209135}"/>
                  </a:ext>
                </a:extLst>
              </p:cNvPr>
              <p:cNvGrpSpPr/>
              <p:nvPr/>
            </p:nvGrpSpPr>
            <p:grpSpPr>
              <a:xfrm>
                <a:off x="228601" y="485723"/>
                <a:ext cx="10649366" cy="6372277"/>
                <a:chOff x="228601" y="485723"/>
                <a:chExt cx="10649366" cy="6372277"/>
              </a:xfrm>
            </p:grpSpPr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id="{7E8EA5C7-3B6C-209F-A965-127501222A71}"/>
                    </a:ext>
                  </a:extLst>
                </p:cNvPr>
                <p:cNvSpPr/>
                <p:nvPr/>
              </p:nvSpPr>
              <p:spPr>
                <a:xfrm rot="16200000" flipH="1">
                  <a:off x="1107510" y="454768"/>
                  <a:ext cx="1737608" cy="1799518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0FAAA1D6-FB51-45BF-4727-1E4B94FCBBC9}"/>
                    </a:ext>
                  </a:extLst>
                </p:cNvPr>
                <p:cNvGrpSpPr/>
                <p:nvPr/>
              </p:nvGrpSpPr>
              <p:grpSpPr>
                <a:xfrm>
                  <a:off x="228601" y="2223331"/>
                  <a:ext cx="10649366" cy="4634669"/>
                  <a:chOff x="228601" y="2223331"/>
                  <a:chExt cx="10649366" cy="4634669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63D8AC22-3D42-36AA-4AED-D44B244801FD}"/>
                      </a:ext>
                    </a:extLst>
                  </p:cNvPr>
                  <p:cNvGrpSpPr/>
                  <p:nvPr/>
                </p:nvGrpSpPr>
                <p:grpSpPr>
                  <a:xfrm rot="16200000" flipH="1">
                    <a:off x="386827" y="3756863"/>
                    <a:ext cx="1691026" cy="2007478"/>
                    <a:chOff x="6415077" y="1171530"/>
                    <a:chExt cx="1890380" cy="1890380"/>
                  </a:xfrm>
                </p:grpSpPr>
                <p:sp>
                  <p:nvSpPr>
                    <p:cNvPr id="21" name="Arc 20">
                      <a:extLst>
                        <a:ext uri="{FF2B5EF4-FFF2-40B4-BE49-F238E27FC236}">
                          <a16:creationId xmlns:a16="http://schemas.microsoft.com/office/drawing/2014/main" id="{39530ACA-AD1A-1AC1-579C-8D29669F6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5077" y="1171530"/>
                      <a:ext cx="1890380" cy="1890380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" name="Arc 21">
                      <a:extLst>
                        <a:ext uri="{FF2B5EF4-FFF2-40B4-BE49-F238E27FC236}">
                          <a16:creationId xmlns:a16="http://schemas.microsoft.com/office/drawing/2014/main" id="{F3C8BEA3-CABA-C34A-9AD7-01CF74D5CB0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6415077" y="1171530"/>
                      <a:ext cx="1890380" cy="1890380"/>
                    </a:xfrm>
                    <a:prstGeom prst="arc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7" name="Arc 16">
                    <a:extLst>
                      <a:ext uri="{FF2B5EF4-FFF2-40B4-BE49-F238E27FC236}">
                        <a16:creationId xmlns:a16="http://schemas.microsoft.com/office/drawing/2014/main" id="{45D0D257-98A7-A7FD-AB2E-4A91518F69D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3114163" y="5332299"/>
                    <a:ext cx="1251885" cy="1799518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057333F5-C577-833D-E0FE-4A41322C9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941052" y="2223331"/>
                    <a:ext cx="8936915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BB06B947-0873-6453-B5E5-4516AC55FA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16868" y="3915088"/>
                    <a:ext cx="9661099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D9189379-0D9B-8AEF-E7F0-9BD6799EAA83}"/>
                      </a:ext>
                    </a:extLst>
                  </p:cNvPr>
                  <p:cNvCxnSpPr>
                    <a:cxnSpLocks/>
                    <a:stCxn id="17" idx="2"/>
                  </p:cNvCxnSpPr>
                  <p:nvPr/>
                </p:nvCxnSpPr>
                <p:spPr>
                  <a:xfrm flipH="1" flipV="1">
                    <a:off x="1216868" y="5605864"/>
                    <a:ext cx="2523238" cy="25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5" name="Oval 24" descr="timeline markers">
              <a:extLst>
                <a:ext uri="{FF2B5EF4-FFF2-40B4-BE49-F238E27FC236}">
                  <a16:creationId xmlns:a16="http://schemas.microsoft.com/office/drawing/2014/main" id="{0A838F33-4C8C-86FA-D9DB-DD02CAA33017}"/>
                </a:ext>
              </a:extLst>
            </p:cNvPr>
            <p:cNvSpPr/>
            <p:nvPr userDrawn="1"/>
          </p:nvSpPr>
          <p:spPr>
            <a:xfrm flipH="1">
              <a:off x="1003747" y="1350041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6" name="Oval 25" descr="timeline markers">
              <a:extLst>
                <a:ext uri="{FF2B5EF4-FFF2-40B4-BE49-F238E27FC236}">
                  <a16:creationId xmlns:a16="http://schemas.microsoft.com/office/drawing/2014/main" id="{701CEB4A-C5FA-2228-B816-1741B6C32365}"/>
                </a:ext>
              </a:extLst>
            </p:cNvPr>
            <p:cNvSpPr/>
            <p:nvPr userDrawn="1"/>
          </p:nvSpPr>
          <p:spPr>
            <a:xfrm flipH="1">
              <a:off x="4552816" y="613952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7" name="Oval 26" descr="timeline markers">
              <a:extLst>
                <a:ext uri="{FF2B5EF4-FFF2-40B4-BE49-F238E27FC236}">
                  <a16:creationId xmlns:a16="http://schemas.microsoft.com/office/drawing/2014/main" id="{FCF31CB5-F60A-A726-23C1-1DC9B89DF00A}"/>
                </a:ext>
              </a:extLst>
            </p:cNvPr>
            <p:cNvSpPr/>
            <p:nvPr userDrawn="1"/>
          </p:nvSpPr>
          <p:spPr>
            <a:xfrm flipH="1">
              <a:off x="6162090" y="2132914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8" name="Oval 27" descr="timeline markers">
              <a:extLst>
                <a:ext uri="{FF2B5EF4-FFF2-40B4-BE49-F238E27FC236}">
                  <a16:creationId xmlns:a16="http://schemas.microsoft.com/office/drawing/2014/main" id="{0D13D444-C5B3-9645-F323-18377E8881B8}"/>
                </a:ext>
              </a:extLst>
            </p:cNvPr>
            <p:cNvSpPr/>
            <p:nvPr userDrawn="1"/>
          </p:nvSpPr>
          <p:spPr>
            <a:xfrm flipH="1">
              <a:off x="9810032" y="2132914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9" name="Oval 28" descr="timeline markers">
              <a:extLst>
                <a:ext uri="{FF2B5EF4-FFF2-40B4-BE49-F238E27FC236}">
                  <a16:creationId xmlns:a16="http://schemas.microsoft.com/office/drawing/2014/main" id="{E43D2186-2D3F-89CE-86E1-397A3DF02671}"/>
                </a:ext>
              </a:extLst>
            </p:cNvPr>
            <p:cNvSpPr/>
            <p:nvPr userDrawn="1"/>
          </p:nvSpPr>
          <p:spPr>
            <a:xfrm flipH="1">
              <a:off x="9810032" y="383670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0" name="Oval 29" descr="timeline markers">
              <a:extLst>
                <a:ext uri="{FF2B5EF4-FFF2-40B4-BE49-F238E27FC236}">
                  <a16:creationId xmlns:a16="http://schemas.microsoft.com/office/drawing/2014/main" id="{4F95576B-6888-4BF6-ACB1-8FDB20F0A0CF}"/>
                </a:ext>
              </a:extLst>
            </p:cNvPr>
            <p:cNvSpPr/>
            <p:nvPr userDrawn="1"/>
          </p:nvSpPr>
          <p:spPr>
            <a:xfrm flipH="1">
              <a:off x="6162090" y="3836703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1" name="Oval 30" descr="timeline markers">
              <a:extLst>
                <a:ext uri="{FF2B5EF4-FFF2-40B4-BE49-F238E27FC236}">
                  <a16:creationId xmlns:a16="http://schemas.microsoft.com/office/drawing/2014/main" id="{81194BAC-8E0B-EF9B-C5CE-E9F4CE86A51B}"/>
                </a:ext>
              </a:extLst>
            </p:cNvPr>
            <p:cNvSpPr/>
            <p:nvPr userDrawn="1"/>
          </p:nvSpPr>
          <p:spPr>
            <a:xfrm flipH="1">
              <a:off x="2512199" y="3831770"/>
              <a:ext cx="168964" cy="16896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23E61BF-74EE-3ADD-E392-2C9465FB4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482" y="4272898"/>
            <a:ext cx="840963" cy="840963"/>
          </a:xfrm>
          <a:prstGeom prst="ellipse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A80D7C-3D69-D8BC-1946-402154BA7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8105" y="4272898"/>
            <a:ext cx="840963" cy="840963"/>
          </a:xfrm>
          <a:prstGeom prst="ellipse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E4537-34F5-716C-92EF-EC66B7EC2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8105" y="2477008"/>
            <a:ext cx="840963" cy="840963"/>
          </a:xfrm>
          <a:prstGeom prst="ellipse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896C1E-894E-5831-C764-D33FB22B3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482" y="2477008"/>
            <a:ext cx="840963" cy="8409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FD4B5F-4106-85CA-4CC0-CEE82EA43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7382" y="2477008"/>
            <a:ext cx="840963" cy="840963"/>
          </a:xfrm>
          <a:prstGeom prst="ellipse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066A74-C4F4-F28E-F914-069277FC0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17382" y="4272898"/>
            <a:ext cx="840963" cy="840963"/>
          </a:xfrm>
          <a:prstGeom prst="ellipse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034111-896E-DD45-5B35-C6C001588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2935" y="329409"/>
            <a:ext cx="840963" cy="8409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8F8B15-95F3-B723-F609-DE8C2EF0F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482" y="5750417"/>
            <a:ext cx="840963" cy="84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1168" y="457199"/>
            <a:ext cx="7287931" cy="131790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9" name="Picture Placeholder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501" y="306053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2" y="411976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9" name="Text Placeholder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9692" y="814919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51364" y="245372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6" name="Text Placeholder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4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5" name="Text Placeholder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53374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Picture Placeholder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51364" y="4186831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8" name="Text Placeholder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4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7" name="Text Placeholder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53374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03465" y="245372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2" name="Text Placeholder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6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6956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Picture Placeholder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03465" y="4186831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0" name="Text Placeholder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6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6956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03465" y="5749817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6" y="5750417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3" name="Text Placeholder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6956" y="6138282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5566" y="2453724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8" name="Text Placeholder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08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761" y="2877635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Picture Placeholder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55566" y="4186831"/>
            <a:ext cx="887413" cy="889000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1"/>
            <a:ext cx="2138339" cy="29976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0761" y="4641488"/>
            <a:ext cx="2138339" cy="601662"/>
          </a:xfr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 userDrawn="1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 userDrawn="1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 marL="621792" indent="-228600">
              <a:buClr>
                <a:srgbClr val="006600"/>
              </a:buCl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79B5741-65DD-4455-9E3B-60239F11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5414-3875-4935-BE9D-4B6D0874B7B3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4E3102A-9532-48B7-826A-D3D6146B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A202D21-0233-49F0-AB12-55321405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65A7-5D7D-4D85-8783-90DD4FCF4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62749A3-F1EA-41F0-88CE-BE019CA425F3}"/>
              </a:ext>
            </a:extLst>
          </p:cNvPr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136DB6D-7864-4C46-8716-89BE32FF371E}"/>
              </a:ext>
            </a:extLst>
          </p:cNvPr>
          <p:cNvGrpSpPr>
            <a:grpSpLocks/>
          </p:cNvGrpSpPr>
          <p:nvPr/>
        </p:nvGrpSpPr>
        <p:grpSpPr bwMode="auto">
          <a:xfrm>
            <a:off x="1" y="4947288"/>
            <a:ext cx="12200467" cy="1917065"/>
            <a:chOff x="-590" y="4940068"/>
            <a:chExt cx="9150940" cy="1925020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0167BD07-7C37-4F22-9D39-35D4D597D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" y="4940068"/>
              <a:ext cx="9144590" cy="1056835"/>
            </a:xfrm>
            <a:custGeom>
              <a:avLst/>
              <a:gdLst>
                <a:gd name="T0" fmla="*/ 2147483646 w 4697"/>
                <a:gd name="T1" fmla="*/ 0 h 367"/>
                <a:gd name="T2" fmla="*/ 2147483646 w 4697"/>
                <a:gd name="T3" fmla="*/ 2147483646 h 367"/>
                <a:gd name="T4" fmla="*/ 0 w 4697"/>
                <a:gd name="T5" fmla="*/ 2147483646 h 367"/>
                <a:gd name="T6" fmla="*/ 2147483646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A16B3BC7-B209-49D4-8124-2FE1D03D5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0" y="5605724"/>
              <a:ext cx="9150940" cy="848682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01A58B48-A6B9-49F1-8417-93BBB0D5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05724"/>
              <a:ext cx="9144000" cy="125936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2BDAF9C8-B9C9-45DF-96BE-83C69623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E3BB8B-F352-4D10-8DBA-2EC132391998}" type="datetime1">
              <a:rPr lang="en-US" smtClean="0"/>
              <a:t>12/5/2024</a:t>
            </a:fld>
            <a:endParaRPr lang="en-US" dirty="0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F3FC4498-A49A-493F-B0AF-7CBDCEAC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6A0D9823-39EB-4BE1-B646-5FDF0CDE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132FC-0CA9-4717-92D0-7A679E2D8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3200" y="5181603"/>
            <a:ext cx="2946400" cy="15922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6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765-F175-40AD-BCC0-2907B662C7F6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18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A575-579E-4917-B485-427AA744E3B4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335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602B-AB97-4C5F-A6E2-8AA55305CDC7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62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03EB-0759-41EF-9A78-912E797514B0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00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DAD0-21E9-42D0-8C63-C6563197FC13}" type="datetimeFigureOut">
              <a:rPr lang="en-US" smtClean="0"/>
              <a:t>12/5/2024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3823-CC86-4AC6-95C0-DC3ECA80F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67" r:id="rId4"/>
    <p:sldLayoutId id="214748368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AC71-F692-4226-A08B-BC32541BE190}" type="datetime1">
              <a:rPr lang="en-US" smtClean="0"/>
              <a:t>12/5/2024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73E9-8D21-014D-840D-4336DBF8025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9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241693/checkered-chromatic-question-mark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reepngimg.com/png/85229-text-photography-question-interrogation-communication-stock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ellocuc1">
            <a:extLst>
              <a:ext uri="{FF2B5EF4-FFF2-40B4-BE49-F238E27FC236}">
                <a16:creationId xmlns:a16="http://schemas.microsoft.com/office/drawing/2014/main" id="{9B34E64D-0791-444A-B009-8F4EE792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2057400" cy="19640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E45DBBB4-7E56-471F-BB2F-9A34E7AF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483" y="352428"/>
            <a:ext cx="91440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PR" sz="4000" b="1" dirty="0">
                <a:ln w="38100">
                  <a:noFill/>
                </a:ln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Universidad de Puerto Rico en Cayey</a:t>
            </a:r>
          </a:p>
          <a:p>
            <a:pPr algn="ctr" eaLnBrk="1" hangingPunct="1">
              <a:defRPr/>
            </a:pP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s-PR" sz="4000" b="1" dirty="0">
                <a:ln w="38100">
                  <a:noFill/>
                </a:ln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Presupuesto Consolidado Enmendado</a:t>
            </a:r>
          </a:p>
          <a:p>
            <a:pPr algn="ctr" eaLnBrk="1" hangingPunct="1">
              <a:defRPr/>
            </a:pPr>
            <a:r>
              <a:rPr lang="es-PR" sz="4000" b="1" dirty="0">
                <a:ln w="38100">
                  <a:noFill/>
                </a:ln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 AF 2024-2025</a:t>
            </a:r>
          </a:p>
          <a:p>
            <a:pPr>
              <a:defRPr/>
            </a:pPr>
            <a:endParaRPr lang="en-US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s-ES" sz="3200" b="1" dirty="0">
                <a:ln w="38100">
                  <a:noFill/>
                </a:ln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PR" sz="3200" b="1" dirty="0">
              <a:ln w="38100">
                <a:noFill/>
              </a:ln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79D5343-C9B1-4712-AA7B-B8605F70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6324600"/>
            <a:ext cx="16002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es-PR" sz="1000" b="1" kern="0" dirty="0">
                <a:solidFill>
                  <a:schemeClr val="bg1"/>
                </a:solidFill>
                <a:latin typeface="Times New Roman"/>
              </a:rPr>
              <a:t>5 de diciembre de 2024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s-PR" sz="1000" b="1" kern="0" dirty="0">
                <a:solidFill>
                  <a:schemeClr val="bg1"/>
                </a:solidFill>
                <a:latin typeface="Times New Roman"/>
              </a:rPr>
              <a:t>Oficina de Presupuesto</a:t>
            </a:r>
            <a:endParaRPr lang="es-PR" sz="900" b="1" kern="0" dirty="0">
              <a:solidFill>
                <a:schemeClr val="bg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9466898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54604E-E260-4ED8-B2FD-CF57153D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22" y="2766380"/>
            <a:ext cx="1152467" cy="15648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11FD6-4143-40F2-8F38-3B5DC10D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865A7-5D7D-4D85-8783-90DD4FCF452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F49A1-F7C1-4969-B162-728DF57A4146}"/>
              </a:ext>
            </a:extLst>
          </p:cNvPr>
          <p:cNvSpPr txBox="1"/>
          <p:nvPr/>
        </p:nvSpPr>
        <p:spPr>
          <a:xfrm>
            <a:off x="1815831" y="649434"/>
            <a:ext cx="8560339" cy="1661993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s-US" sz="6000" b="1" dirty="0">
                <a:solidFill>
                  <a:prstClr val="black"/>
                </a:solidFill>
                <a:cs typeface="Times New Roman" panose="02020603050405020304" pitchFamily="18" charset="0"/>
              </a:rPr>
              <a:t>$34,734,400</a:t>
            </a:r>
          </a:p>
          <a:p>
            <a:pPr algn="ctr" defTabSz="457200"/>
            <a:r>
              <a:rPr lang="es-US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Presupuesto Consolidado Enmendado AF25</a:t>
            </a:r>
          </a:p>
          <a:p>
            <a:pPr algn="ctr" defTabSz="457200"/>
            <a:endParaRPr lang="es-US" sz="1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46784C-5993-4637-9365-3DF55E80768F}"/>
              </a:ext>
            </a:extLst>
          </p:cNvPr>
          <p:cNvSpPr txBox="1">
            <a:spLocks/>
          </p:cNvSpPr>
          <p:nvPr/>
        </p:nvSpPr>
        <p:spPr>
          <a:xfrm>
            <a:off x="2016101" y="4343401"/>
            <a:ext cx="3298658" cy="165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s-ES" sz="3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$27,994,800</a:t>
            </a:r>
          </a:p>
          <a:p>
            <a:pPr marL="0" indent="0" algn="ctr">
              <a:buNone/>
              <a:defRPr/>
            </a:pPr>
            <a:r>
              <a:rPr lang="es-ES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 General</a:t>
            </a:r>
          </a:p>
          <a:p>
            <a:pPr marL="0" indent="0" algn="ctr">
              <a:buNone/>
              <a:defRPr/>
            </a:pPr>
            <a:r>
              <a:rPr lang="es-ES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(General </a:t>
            </a:r>
            <a:r>
              <a:rPr lang="es-ES" sz="13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3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  <a:defRPr/>
            </a:pPr>
            <a:endParaRPr lang="es-US" sz="3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AFB7C4-AAB6-4016-84F5-4D063B5B829B}"/>
              </a:ext>
            </a:extLst>
          </p:cNvPr>
          <p:cNvSpPr txBox="1">
            <a:spLocks/>
          </p:cNvSpPr>
          <p:nvPr/>
        </p:nvSpPr>
        <p:spPr>
          <a:xfrm>
            <a:off x="6828055" y="4271501"/>
            <a:ext cx="3087095" cy="165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$6,739,600</a:t>
            </a:r>
          </a:p>
          <a:p>
            <a:pPr marL="0" indent="0" algn="ctr">
              <a:buNone/>
            </a:pPr>
            <a:r>
              <a:rPr lang="es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Fondos Restrictos</a:t>
            </a:r>
          </a:p>
          <a:p>
            <a:pPr marL="0" indent="0" algn="ctr">
              <a:buNone/>
            </a:pPr>
            <a:r>
              <a:rPr lang="es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r>
              <a:rPr lang="es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s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0D31FAB-739C-41A8-BA62-B4BE43B5BD0C}"/>
              </a:ext>
            </a:extLst>
          </p:cNvPr>
          <p:cNvSpPr/>
          <p:nvPr/>
        </p:nvSpPr>
        <p:spPr>
          <a:xfrm rot="2928930">
            <a:off x="4739686" y="3506244"/>
            <a:ext cx="306301" cy="6850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A0C9DFC-250C-4537-890C-9BDC4B668A39}"/>
              </a:ext>
            </a:extLst>
          </p:cNvPr>
          <p:cNvSpPr/>
          <p:nvPr/>
        </p:nvSpPr>
        <p:spPr>
          <a:xfrm rot="18347259">
            <a:off x="7234971" y="3588849"/>
            <a:ext cx="306301" cy="7053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776AF8-7D3A-0E03-3554-428D2299E813}"/>
              </a:ext>
            </a:extLst>
          </p:cNvPr>
          <p:cNvSpPr/>
          <p:nvPr/>
        </p:nvSpPr>
        <p:spPr>
          <a:xfrm>
            <a:off x="745435" y="45819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AED5-DAA0-25DD-96AB-382B9F0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85" y="464583"/>
            <a:ext cx="11731752" cy="554429"/>
          </a:xfrm>
        </p:spPr>
        <p:txBody>
          <a:bodyPr/>
          <a:lstStyle/>
          <a:p>
            <a:r>
              <a:rPr lang="es-US" dirty="0"/>
              <a:t>Presupuesto AF25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4337C-4780-1B84-96D4-F667E0CB92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1913" y="2158271"/>
            <a:ext cx="2585943" cy="369333"/>
          </a:xfrm>
        </p:spPr>
        <p:txBody>
          <a:bodyPr/>
          <a:lstStyle/>
          <a:p>
            <a:r>
              <a:rPr lang="es-US" sz="1200" dirty="0">
                <a:latin typeface="+mn-lt"/>
              </a:rPr>
              <a:t>1 de julio de 2024</a:t>
            </a:r>
            <a:endParaRPr lang="en-US" sz="12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CCDB2-CAFD-DAED-E701-E07F9AA45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963" y="4083802"/>
            <a:ext cx="3019425" cy="1755186"/>
          </a:xfrm>
        </p:spPr>
        <p:txBody>
          <a:bodyPr/>
          <a:lstStyle/>
          <a:p>
            <a:r>
              <a:rPr lang="en-US" dirty="0"/>
              <a:t>Cert #199, JG, 2023-2024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7B63E-142D-2228-88BC-52AA574DE3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97847" y="2161909"/>
            <a:ext cx="2585943" cy="438184"/>
          </a:xfrm>
        </p:spPr>
        <p:txBody>
          <a:bodyPr/>
          <a:lstStyle/>
          <a:p>
            <a:r>
              <a:rPr lang="es-US" sz="1200" dirty="0">
                <a:latin typeface="+mn-lt"/>
              </a:rPr>
              <a:t>31 de agosto de 2024</a:t>
            </a:r>
            <a:endParaRPr lang="en-US" sz="1200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61E1C3-64FE-61DB-8C82-2E08EE4E1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0426" y="4083804"/>
            <a:ext cx="2466974" cy="338554"/>
          </a:xfrm>
        </p:spPr>
        <p:txBody>
          <a:bodyPr/>
          <a:lstStyle/>
          <a:p>
            <a:r>
              <a:rPr lang="en-US" dirty="0"/>
              <a:t>Cert #17, JG, 2024-2025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9E5605-75E4-C57C-81A1-912F3C2479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6198" y="2854513"/>
            <a:ext cx="2350065" cy="574487"/>
          </a:xfrm>
        </p:spPr>
        <p:txBody>
          <a:bodyPr>
            <a:noAutofit/>
          </a:bodyPr>
          <a:lstStyle/>
          <a:p>
            <a:r>
              <a:rPr lang="es-US" sz="3000" b="1" dirty="0"/>
              <a:t>$6,739,600</a:t>
            </a:r>
            <a:endParaRPr lang="en-US" sz="3000" b="1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C52FB74-2A5C-7A66-8EE2-BDED82C5CC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33260" y="2845417"/>
            <a:ext cx="2484480" cy="1643383"/>
          </a:xfrm>
        </p:spPr>
        <p:txBody>
          <a:bodyPr>
            <a:noAutofit/>
          </a:bodyPr>
          <a:lstStyle/>
          <a:p>
            <a:r>
              <a:rPr lang="es-US" sz="3000" b="1" dirty="0"/>
              <a:t>$34,734,400</a:t>
            </a:r>
            <a:endParaRPr lang="en-US" sz="3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28DE71-1C63-FF8A-23FE-9EAF1340E241}"/>
              </a:ext>
            </a:extLst>
          </p:cNvPr>
          <p:cNvSpPr/>
          <p:nvPr/>
        </p:nvSpPr>
        <p:spPr>
          <a:xfrm>
            <a:off x="399093" y="2834921"/>
            <a:ext cx="23711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3000" b="1" dirty="0"/>
              <a:t>$28,434,600</a:t>
            </a:r>
            <a:endParaRPr lang="en-US" sz="3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57CFE-C26C-6E0C-164C-F3920CC61858}"/>
              </a:ext>
            </a:extLst>
          </p:cNvPr>
          <p:cNvSpPr txBox="1"/>
          <p:nvPr/>
        </p:nvSpPr>
        <p:spPr>
          <a:xfrm>
            <a:off x="3400426" y="2820576"/>
            <a:ext cx="2418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3000" b="1" dirty="0"/>
              <a:t>$27,994,800</a:t>
            </a:r>
            <a:endParaRPr lang="en-US" sz="3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09728-6DF2-8E9E-32F3-8EDDA3A6005B}"/>
              </a:ext>
            </a:extLst>
          </p:cNvPr>
          <p:cNvSpPr txBox="1"/>
          <p:nvPr/>
        </p:nvSpPr>
        <p:spPr>
          <a:xfrm>
            <a:off x="129522" y="1788939"/>
            <a:ext cx="284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/>
              <a:t>Presupuesto Original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B3183-4FAA-303F-4712-B1B15730E390}"/>
              </a:ext>
            </a:extLst>
          </p:cNvPr>
          <p:cNvSpPr txBox="1"/>
          <p:nvPr/>
        </p:nvSpPr>
        <p:spPr>
          <a:xfrm>
            <a:off x="3102687" y="1765722"/>
            <a:ext cx="291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dirty="0"/>
              <a:t>Presupuesto Enmendado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711D7-BAF7-19B2-270B-8D9260E7CE91}"/>
              </a:ext>
            </a:extLst>
          </p:cNvPr>
          <p:cNvSpPr txBox="1"/>
          <p:nvPr/>
        </p:nvSpPr>
        <p:spPr>
          <a:xfrm>
            <a:off x="713826" y="1275711"/>
            <a:ext cx="4257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500" b="1" u="sng" dirty="0"/>
              <a:t>FONDO GENERAL</a:t>
            </a:r>
            <a:endParaRPr lang="en-US" sz="2500" b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72861-691F-4D30-619E-418E8EADA4B9}"/>
              </a:ext>
            </a:extLst>
          </p:cNvPr>
          <p:cNvSpPr txBox="1"/>
          <p:nvPr/>
        </p:nvSpPr>
        <p:spPr>
          <a:xfrm>
            <a:off x="9157850" y="1258879"/>
            <a:ext cx="258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u="sng" dirty="0"/>
              <a:t>PRESUPUESTO CONSOLIDADO ENMENDADO</a:t>
            </a:r>
            <a:endParaRPr lang="en-US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F59FD-0559-BF24-D074-D5D77EF153DF}"/>
              </a:ext>
            </a:extLst>
          </p:cNvPr>
          <p:cNvSpPr txBox="1"/>
          <p:nvPr/>
        </p:nvSpPr>
        <p:spPr>
          <a:xfrm>
            <a:off x="6182098" y="1240938"/>
            <a:ext cx="258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b="1" u="sng" dirty="0"/>
              <a:t>FONDOS</a:t>
            </a:r>
          </a:p>
          <a:p>
            <a:pPr algn="ctr"/>
            <a:r>
              <a:rPr lang="es-US" b="1" u="sng" dirty="0"/>
              <a:t> RESTRICTOS</a:t>
            </a:r>
            <a:endParaRPr lang="en-US" b="1" u="sng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3CE360-A7CC-9E83-BD40-175E8B0B64E8}"/>
              </a:ext>
            </a:extLst>
          </p:cNvPr>
          <p:cNvSpPr/>
          <p:nvPr/>
        </p:nvSpPr>
        <p:spPr>
          <a:xfrm>
            <a:off x="158609" y="1247775"/>
            <a:ext cx="5703395" cy="5381625"/>
          </a:xfrm>
          <a:prstGeom prst="rect">
            <a:avLst/>
          </a:prstGeom>
          <a:noFill/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3AD677-9884-4031-C129-84E16F468E6E}"/>
              </a:ext>
            </a:extLst>
          </p:cNvPr>
          <p:cNvSpPr/>
          <p:nvPr/>
        </p:nvSpPr>
        <p:spPr>
          <a:xfrm>
            <a:off x="8912858" y="1247775"/>
            <a:ext cx="3088179" cy="53816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908AFD-2320-8D67-F7C1-D27FDB35061D}"/>
              </a:ext>
            </a:extLst>
          </p:cNvPr>
          <p:cNvCxnSpPr/>
          <p:nvPr/>
        </p:nvCxnSpPr>
        <p:spPr>
          <a:xfrm>
            <a:off x="3210388" y="1628211"/>
            <a:ext cx="46115" cy="4591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1A40E4F-30A1-3D24-76F6-763E34D00C96}"/>
              </a:ext>
            </a:extLst>
          </p:cNvPr>
          <p:cNvSpPr txBox="1">
            <a:spLocks/>
          </p:cNvSpPr>
          <p:nvPr/>
        </p:nvSpPr>
        <p:spPr>
          <a:xfrm>
            <a:off x="9248499" y="3448017"/>
            <a:ext cx="2585943" cy="438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/>
              <a:t>31 de agosto de 2024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857DA-74A2-0214-B9AD-FDA71CECBF69}"/>
              </a:ext>
            </a:extLst>
          </p:cNvPr>
          <p:cNvSpPr txBox="1"/>
          <p:nvPr/>
        </p:nvSpPr>
        <p:spPr>
          <a:xfrm>
            <a:off x="251913" y="4617500"/>
            <a:ext cx="649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(</a:t>
            </a:r>
            <a:r>
              <a:rPr lang="en-US" sz="1600" b="1" dirty="0" err="1">
                <a:solidFill>
                  <a:srgbClr val="FF0000"/>
                </a:solidFill>
              </a:rPr>
              <a:t>Reducción</a:t>
            </a:r>
            <a:r>
              <a:rPr lang="en-US" sz="1600" b="1" dirty="0">
                <a:solidFill>
                  <a:srgbClr val="FF0000"/>
                </a:solidFill>
              </a:rPr>
              <a:t> $587,400, 2.06%, </a:t>
            </a:r>
            <a:r>
              <a:rPr lang="en-US" sz="1600" b="1" dirty="0" err="1">
                <a:solidFill>
                  <a:srgbClr val="FF0000"/>
                </a:solidFill>
              </a:rPr>
              <a:t>comparado</a:t>
            </a:r>
            <a:r>
              <a:rPr lang="en-US" sz="1600" b="1" dirty="0">
                <a:solidFill>
                  <a:srgbClr val="FF0000"/>
                </a:solidFill>
              </a:rPr>
              <a:t> con </a:t>
            </a:r>
            <a:r>
              <a:rPr lang="en-US" sz="1600" b="1" dirty="0" err="1">
                <a:solidFill>
                  <a:srgbClr val="FF0000"/>
                </a:solidFill>
              </a:rPr>
              <a:t>el</a:t>
            </a:r>
            <a:r>
              <a:rPr lang="en-US" sz="1600" b="1" dirty="0">
                <a:solidFill>
                  <a:srgbClr val="FF0000"/>
                </a:solidFill>
              </a:rPr>
              <a:t> AF24)</a:t>
            </a:r>
          </a:p>
        </p:txBody>
      </p:sp>
    </p:spTree>
    <p:extLst>
      <p:ext uri="{BB962C8B-B14F-4D97-AF65-F5344CB8AC3E}">
        <p14:creationId xmlns:p14="http://schemas.microsoft.com/office/powerpoint/2010/main" val="5156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7D5E2-4EE5-ADE9-DBFD-A53585CF4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FC40EF-202C-28AB-83A5-DBCBB362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/>
              <a:t>Distsribución</a:t>
            </a:r>
            <a:r>
              <a:rPr lang="en-US" sz="2500" dirty="0"/>
              <a:t> </a:t>
            </a:r>
            <a:r>
              <a:rPr lang="en-US" sz="2500" dirty="0" err="1"/>
              <a:t>presupuestaria</a:t>
            </a:r>
            <a:r>
              <a:rPr lang="en-US" sz="2500" dirty="0"/>
              <a:t> </a:t>
            </a:r>
            <a:r>
              <a:rPr lang="en-US" sz="2500" dirty="0" err="1"/>
              <a:t>enmendada</a:t>
            </a:r>
            <a:r>
              <a:rPr lang="en-US" sz="2500" dirty="0"/>
              <a:t> AF25 </a:t>
            </a:r>
            <a:br>
              <a:rPr lang="en-US" sz="2500" dirty="0"/>
            </a:br>
            <a:r>
              <a:rPr lang="en-US" sz="2500" dirty="0" err="1"/>
              <a:t>por</a:t>
            </a:r>
            <a:r>
              <a:rPr lang="en-US" sz="2500" dirty="0"/>
              <a:t> </a:t>
            </a:r>
            <a:r>
              <a:rPr lang="en-US" sz="2500" dirty="0" err="1"/>
              <a:t>categoría</a:t>
            </a:r>
            <a:r>
              <a:rPr lang="en-US" sz="2500" dirty="0"/>
              <a:t> de </a:t>
            </a:r>
            <a:r>
              <a:rPr lang="en-US" sz="2500" dirty="0" err="1"/>
              <a:t>gasto</a:t>
            </a:r>
            <a:r>
              <a:rPr lang="en-US" sz="2500" dirty="0"/>
              <a:t> - Fondo General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8912555-EC93-4FE1-92C6-93B52E537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53887"/>
              </p:ext>
            </p:extLst>
          </p:nvPr>
        </p:nvGraphicFramePr>
        <p:xfrm>
          <a:off x="230188" y="1371600"/>
          <a:ext cx="11731625" cy="480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46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3C659B-7605-0026-BAA1-F46DBB269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" y="713433"/>
            <a:ext cx="11731752" cy="546353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Fondo General</a:t>
            </a:r>
            <a:endParaRPr lang="en-US" dirty="0"/>
          </a:p>
          <a:p>
            <a:pPr marL="0" indent="0" algn="ctr">
              <a:buNone/>
            </a:pPr>
            <a:r>
              <a:rPr lang="en-US" sz="5000" dirty="0" err="1"/>
              <a:t>Reducción</a:t>
            </a:r>
            <a:r>
              <a:rPr lang="en-US" sz="5000" dirty="0"/>
              <a:t> $587,400</a:t>
            </a:r>
          </a:p>
          <a:p>
            <a:pPr marL="0" indent="0" algn="ctr">
              <a:buNone/>
            </a:pPr>
            <a:endParaRPr lang="en-US" sz="4600" dirty="0"/>
          </a:p>
          <a:p>
            <a:r>
              <a:rPr lang="en-US" sz="4600" dirty="0" err="1"/>
              <a:t>Salarios</a:t>
            </a:r>
            <a:r>
              <a:rPr lang="en-US" sz="4600" dirty="0"/>
              <a:t> y </a:t>
            </a:r>
            <a:r>
              <a:rPr lang="en-US" sz="4600" dirty="0" err="1"/>
              <a:t>aportaciones</a:t>
            </a:r>
            <a:r>
              <a:rPr lang="en-US" sz="4600" dirty="0"/>
              <a:t>		$	549,200</a:t>
            </a:r>
          </a:p>
          <a:p>
            <a:r>
              <a:rPr lang="en-US" sz="4600" dirty="0" err="1"/>
              <a:t>Otros</a:t>
            </a:r>
            <a:r>
              <a:rPr lang="en-US" sz="4600" dirty="0"/>
              <a:t> </a:t>
            </a:r>
            <a:r>
              <a:rPr lang="en-US" sz="4600" dirty="0" err="1"/>
              <a:t>gastos</a:t>
            </a:r>
            <a:r>
              <a:rPr lang="en-US" sz="4600" dirty="0"/>
              <a:t>						  38,200</a:t>
            </a:r>
          </a:p>
          <a:p>
            <a:endParaRPr lang="en-US" sz="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3A45E-FCCD-EA3C-1427-408AA0A4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0725" y="1245803"/>
            <a:ext cx="11615895" cy="1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9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F8B6-9320-41D5-B93B-C1CE22F2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dirty="0"/>
              <a:t>Medidas control presupuestario</a:t>
            </a:r>
            <a:br>
              <a:rPr lang="es-US" dirty="0"/>
            </a:br>
            <a:r>
              <a:rPr lang="es-US" sz="2200" dirty="0"/>
              <a:t>Budget Control 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BDA4-9397-4862-BE95-562286B32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725" y="1600205"/>
            <a:ext cx="5945275" cy="5257795"/>
          </a:xfrm>
        </p:spPr>
        <p:txBody>
          <a:bodyPr>
            <a:normAutofit fontScale="92500" lnSpcReduction="10000"/>
          </a:bodyPr>
          <a:lstStyle/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exceder lo asignado en el presupuesto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(Do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overexpend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Fondos asignados para aportación al sistema de retiro y plan médico no pueden ser redistribuidos a otras partidas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	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allocated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UPR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redistributed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Cuota de tecnología, laboratorio y mantenimiento deben utilizarse de acuerdo a la reglamentación emitida para su uso y no pueden ser redistribuidas a otras cuentas.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maintenace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redistributed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Continuación medidas cautelares vigentes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Precautonary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place)</a:t>
            </a:r>
          </a:p>
          <a:p>
            <a:pPr marL="0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Gastos en las cuentas que generan ingresos propios no pueden exceder lo recaudado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(UNEX, DECEP).(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 in accounts that generate income may not exceed what has been collected).</a:t>
            </a: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008FA-C3DF-435C-8214-B5174C5181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Continuación seriados (new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1"/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R21-22-63-Mobilidad personal docente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movilization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UPR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R2122-64 – Acreditación y equivalencia de cursos básicos en UPR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and equivalence of basic courses at UPR)</a:t>
            </a:r>
          </a:p>
          <a:p>
            <a:pPr marL="457200" lvl="1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R-2122-65 – Sustitución de tarea al personal docente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load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es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R-2122-66 – Criterios Programación matrícula subgraduada 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Enrollment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es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6ABFD-EABA-4822-8CFB-F96A4C7E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50725" y="1245803"/>
            <a:ext cx="11615895" cy="1927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5ADA-2201-4EE7-9442-A4234F24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004873E9-8D21-014D-840D-4336DBF8025A}" type="slidenum">
              <a:rPr lang="es-ES_tradn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defTabSz="457200">
                <a:defRPr/>
              </a:pPr>
              <a:t>6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4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D935039C-4DA2-470C-861F-D7AE3BDD2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4" y="5707781"/>
            <a:ext cx="1585106" cy="10567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225BA5-9FA7-4106-AC33-85F2D35E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238" y="457200"/>
            <a:ext cx="7719862" cy="1024790"/>
          </a:xfrm>
        </p:spPr>
        <p:txBody>
          <a:bodyPr/>
          <a:lstStyle/>
          <a:p>
            <a:pPr algn="ctr"/>
            <a:r>
              <a:rPr lang="en-US" sz="3000" dirty="0" err="1"/>
              <a:t>Presupuesto</a:t>
            </a:r>
            <a:r>
              <a:rPr lang="en-US" sz="3000" dirty="0"/>
              <a:t> Fondo General AF25</a:t>
            </a:r>
            <a:br>
              <a:rPr lang="en-US" sz="3000" dirty="0"/>
            </a:br>
            <a:r>
              <a:rPr lang="en-US" sz="3000" dirty="0" err="1"/>
              <a:t>Ingresos</a:t>
            </a:r>
            <a:r>
              <a:rPr lang="en-US" sz="3000" dirty="0"/>
              <a:t> VS </a:t>
            </a:r>
            <a:r>
              <a:rPr lang="en-US" sz="3000" dirty="0" err="1"/>
              <a:t>presupuesto</a:t>
            </a:r>
            <a:endParaRPr lang="en-US" sz="30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A655D06-4225-4A2B-AEF8-4E2C18FE01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822515" y="991405"/>
            <a:ext cx="2138339" cy="946184"/>
          </a:xfrm>
        </p:spPr>
        <p:txBody>
          <a:bodyPr/>
          <a:lstStyle/>
          <a:p>
            <a:r>
              <a:rPr lang="es-US" sz="1400" dirty="0"/>
              <a:t>1</a:t>
            </a:r>
            <a:r>
              <a:rPr lang="en-US" sz="1400" dirty="0"/>
              <a:t> de </a:t>
            </a:r>
            <a:r>
              <a:rPr lang="en-US" sz="1400" dirty="0" err="1"/>
              <a:t>julio</a:t>
            </a:r>
            <a:r>
              <a:rPr lang="en-US" sz="1400" dirty="0"/>
              <a:t> de 2024</a:t>
            </a:r>
          </a:p>
          <a:p>
            <a:r>
              <a:rPr lang="es-US" sz="1400" dirty="0"/>
              <a:t>R</a:t>
            </a:r>
            <a:r>
              <a:rPr lang="en-US" sz="1400" dirty="0" err="1"/>
              <a:t>educción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$147,600 </a:t>
            </a:r>
            <a:r>
              <a:rPr lang="en-US" sz="1400" dirty="0"/>
              <a:t>(</a:t>
            </a:r>
            <a:r>
              <a:rPr lang="en-US" sz="1400" dirty="0" err="1"/>
              <a:t>comparado</a:t>
            </a:r>
            <a:r>
              <a:rPr lang="en-US" sz="1400" dirty="0"/>
              <a:t> con el AF24)</a:t>
            </a:r>
          </a:p>
          <a:p>
            <a:endParaRPr lang="en-US" sz="1400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788CAD0-F091-43AE-9E0B-C44D9BCFFDB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53212" y="2839709"/>
            <a:ext cx="3090425" cy="1178581"/>
          </a:xfrm>
          <a:ln>
            <a:noFill/>
          </a:ln>
        </p:spPr>
        <p:txBody>
          <a:bodyPr/>
          <a:lstStyle/>
          <a:p>
            <a:pPr algn="ctr"/>
            <a:r>
              <a:rPr lang="en-US" sz="1500" dirty="0"/>
              <a:t>28 de </a:t>
            </a:r>
            <a:r>
              <a:rPr lang="en-US" sz="1500" dirty="0" err="1"/>
              <a:t>agosto</a:t>
            </a:r>
            <a:r>
              <a:rPr lang="en-US" sz="1500" dirty="0"/>
              <a:t> de 2024</a:t>
            </a:r>
          </a:p>
          <a:p>
            <a:pPr algn="ctr"/>
            <a:r>
              <a:rPr lang="es-US" sz="1500" dirty="0"/>
              <a:t>R</a:t>
            </a:r>
            <a:r>
              <a:rPr lang="en-US" sz="1500" dirty="0" err="1"/>
              <a:t>educción</a:t>
            </a:r>
            <a:r>
              <a:rPr lang="en-US" sz="1500" dirty="0"/>
              <a:t> </a:t>
            </a:r>
            <a:r>
              <a:rPr lang="en-US" sz="1500" dirty="0" err="1"/>
              <a:t>adicional</a:t>
            </a:r>
            <a:r>
              <a:rPr lang="en-US" sz="1500" dirty="0"/>
              <a:t> de </a:t>
            </a:r>
            <a:r>
              <a:rPr lang="en-US" sz="1500" dirty="0">
                <a:solidFill>
                  <a:srgbClr val="FF0000"/>
                </a:solidFill>
              </a:rPr>
              <a:t>$439,800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E64BD-FC67-4B26-8FED-8E078A3CF22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64706" y="2617734"/>
            <a:ext cx="2904860" cy="992281"/>
          </a:xfrm>
        </p:spPr>
        <p:txBody>
          <a:bodyPr/>
          <a:lstStyle/>
          <a:p>
            <a:r>
              <a:rPr lang="es-US" sz="1500" dirty="0"/>
              <a:t>15 de septiembre de 2024</a:t>
            </a:r>
            <a:endParaRPr lang="en-US" sz="1500" dirty="0"/>
          </a:p>
          <a:p>
            <a:r>
              <a:rPr lang="en-US" sz="1500" dirty="0" err="1"/>
              <a:t>Ingresos</a:t>
            </a:r>
            <a:r>
              <a:rPr lang="en-US" sz="1500" dirty="0"/>
              <a:t> por </a:t>
            </a:r>
            <a:r>
              <a:rPr lang="en-US" sz="1500" dirty="0" err="1"/>
              <a:t>matrícula</a:t>
            </a:r>
            <a:r>
              <a:rPr lang="en-US" sz="1500" dirty="0"/>
              <a:t> 1er </a:t>
            </a:r>
            <a:r>
              <a:rPr lang="en-US" sz="1500" dirty="0" err="1"/>
              <a:t>semestre</a:t>
            </a:r>
            <a:endParaRPr lang="en-US" sz="15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6EE1B-7A07-426F-83B2-B341097B8145}"/>
              </a:ext>
            </a:extLst>
          </p:cNvPr>
          <p:cNvSpPr/>
          <p:nvPr/>
        </p:nvSpPr>
        <p:spPr>
          <a:xfrm>
            <a:off x="509210" y="647837"/>
            <a:ext cx="1928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S" sz="2400" b="1" dirty="0"/>
              <a:t>$28,434,600</a:t>
            </a:r>
            <a:endParaRPr 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2D2D9-70A0-453C-9E04-8A2D25A497BD}"/>
              </a:ext>
            </a:extLst>
          </p:cNvPr>
          <p:cNvSpPr txBox="1"/>
          <p:nvPr/>
        </p:nvSpPr>
        <p:spPr>
          <a:xfrm>
            <a:off x="2517465" y="2429625"/>
            <a:ext cx="22515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500" b="1" dirty="0"/>
              <a:t>$27,994,800</a:t>
            </a:r>
            <a:endParaRPr lang="en-US" sz="25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7EE28-080F-4B1F-8D21-EE1E510D5348}"/>
              </a:ext>
            </a:extLst>
          </p:cNvPr>
          <p:cNvSpPr txBox="1"/>
          <p:nvPr/>
        </p:nvSpPr>
        <p:spPr>
          <a:xfrm>
            <a:off x="8876462" y="5297119"/>
            <a:ext cx="25953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30 de junio de 2025</a:t>
            </a:r>
          </a:p>
          <a:p>
            <a:r>
              <a:rPr lang="es-US" sz="1500" dirty="0"/>
              <a:t>Presupuesto al finalizar el AF25 dependerá de los ingresos generados por la unidad </a:t>
            </a:r>
            <a:endParaRPr lang="en-US" sz="15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6A78A54-7B68-4683-A33D-65721767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20421" y="2530029"/>
            <a:ext cx="844285" cy="1152357"/>
          </a:xfrm>
          <a:prstGeom prst="rect">
            <a:avLst/>
          </a:prstGeom>
        </p:spPr>
      </p:pic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2B640316-14AE-4536-86EB-639CDD178767}"/>
              </a:ext>
            </a:extLst>
          </p:cNvPr>
          <p:cNvSpPr txBox="1">
            <a:spLocks/>
          </p:cNvSpPr>
          <p:nvPr/>
        </p:nvSpPr>
        <p:spPr>
          <a:xfrm>
            <a:off x="6602468" y="4326305"/>
            <a:ext cx="2435905" cy="801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1500" dirty="0"/>
              <a:t>Todo el año - </a:t>
            </a:r>
            <a:endParaRPr lang="en-US" sz="1500" dirty="0"/>
          </a:p>
          <a:p>
            <a:r>
              <a:rPr lang="en-US" sz="1500" dirty="0" err="1"/>
              <a:t>Ingresos</a:t>
            </a:r>
            <a:r>
              <a:rPr lang="en-US" sz="1500" dirty="0"/>
              <a:t> por </a:t>
            </a:r>
            <a:r>
              <a:rPr lang="en-US" sz="1500" dirty="0" err="1"/>
              <a:t>otros</a:t>
            </a:r>
            <a:r>
              <a:rPr lang="en-US" sz="1500" dirty="0"/>
              <a:t> </a:t>
            </a:r>
            <a:r>
              <a:rPr lang="en-US" sz="1500" dirty="0" err="1"/>
              <a:t>conceptos</a:t>
            </a:r>
            <a:endParaRPr lang="en-US" sz="15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2562BBC-6246-4898-A66C-11FF437A2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895" y="4280913"/>
            <a:ext cx="670618" cy="755970"/>
          </a:xfrm>
          <a:prstGeom prst="rect">
            <a:avLst/>
          </a:prstGeom>
        </p:spPr>
      </p:pic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A4BD0C37-AD51-4055-8D8C-69DA1C294475}"/>
              </a:ext>
            </a:extLst>
          </p:cNvPr>
          <p:cNvSpPr txBox="1">
            <a:spLocks/>
          </p:cNvSpPr>
          <p:nvPr/>
        </p:nvSpPr>
        <p:spPr>
          <a:xfrm>
            <a:off x="2068110" y="4360251"/>
            <a:ext cx="2435905" cy="756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S" sz="1500" dirty="0"/>
              <a:t>15 de febrero de 2025</a:t>
            </a:r>
            <a:endParaRPr lang="en-US" sz="1500" dirty="0"/>
          </a:p>
          <a:p>
            <a:r>
              <a:rPr lang="en-US" sz="1500" dirty="0" err="1"/>
              <a:t>Ingresos</a:t>
            </a:r>
            <a:r>
              <a:rPr lang="en-US" sz="1500" dirty="0"/>
              <a:t> por </a:t>
            </a:r>
            <a:r>
              <a:rPr lang="en-US" sz="1500" dirty="0" err="1"/>
              <a:t>matrícula</a:t>
            </a:r>
            <a:r>
              <a:rPr lang="en-US" sz="1500" dirty="0"/>
              <a:t> 2do </a:t>
            </a:r>
            <a:r>
              <a:rPr lang="en-US" sz="1500" dirty="0" err="1"/>
              <a:t>semestre</a:t>
            </a:r>
            <a:endParaRPr lang="en-US" sz="15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66F4F49-48AE-41D0-B135-1B9A9EA57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669280" y="4321757"/>
            <a:ext cx="712258" cy="8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F0BA4-8D7A-E63C-E4D6-8B1885E8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865A7-5D7D-4D85-8783-90DD4FCF452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CADF3-CED1-40FC-9428-E6B8BBBC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925" y="1079499"/>
            <a:ext cx="6328196" cy="213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E1205-AE40-4A99-BDB7-40E7C0EB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971801"/>
            <a:ext cx="2200847" cy="2225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97A1C7-7E33-4D3B-A350-D34AA4FD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1" y="4648201"/>
            <a:ext cx="1883827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97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wth timeline_Win32_SL_V2" id="{472B563D-2627-40FF-B9AC-E4DA2ED22769}" vid="{9B52D68F-B76B-4F51-976F-7AA8D82DE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2B775F-F54D-44C9-8A5E-6C450232D59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1DF91C-771C-46CE-97BB-F8BDB0D783D4}">
  <ds:schemaRefs>
    <ds:schemaRef ds:uri="http://purl.org/dc/elements/1.1/"/>
    <ds:schemaRef ds:uri="http://purl.org/dc/terms/"/>
    <ds:schemaRef ds:uri="16c05727-aa75-4e4a-9b5f-8a80a1165891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112635-9AAF-4121-807A-5643F1FBD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0C4A7-C620-4363-85B1-1DF5C79B0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457</Words>
  <Application>Microsoft Office PowerPoint</Application>
  <PresentationFormat>Widescreen</PresentationFormat>
  <Paragraphs>83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 Light</vt:lpstr>
      <vt:lpstr>Calibri</vt:lpstr>
      <vt:lpstr>Speak Pro</vt:lpstr>
      <vt:lpstr>Times New Roman</vt:lpstr>
      <vt:lpstr>Wingdings</vt:lpstr>
      <vt:lpstr>Custom</vt:lpstr>
      <vt:lpstr>Office Theme</vt:lpstr>
      <vt:lpstr>PowerPoint Presentation</vt:lpstr>
      <vt:lpstr>PowerPoint Presentation</vt:lpstr>
      <vt:lpstr>Presupuesto AF25</vt:lpstr>
      <vt:lpstr>Distsribución presupuestaria enmendada AF25  por categoría de gasto - Fondo General </vt:lpstr>
      <vt:lpstr>PowerPoint Presentation</vt:lpstr>
      <vt:lpstr>Medidas control presupuestario Budget Control </vt:lpstr>
      <vt:lpstr>Presupuesto Fondo General AF25 Ingresos VS presupuesto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Timeline</dc:title>
  <dc:creator>Maria M Santiago Morales</dc:creator>
  <cp:lastModifiedBy>SANTIAGO MORALES MARIA M.</cp:lastModifiedBy>
  <cp:revision>51</cp:revision>
  <cp:lastPrinted>2024-12-05T12:41:22Z</cp:lastPrinted>
  <dcterms:created xsi:type="dcterms:W3CDTF">2023-12-20T20:35:55Z</dcterms:created>
  <dcterms:modified xsi:type="dcterms:W3CDTF">2024-12-05T13:06:11Z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